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2" r:id="rId11"/>
    <p:sldId id="263" r:id="rId12"/>
    <p:sldId id="264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3F911E-9651-4D35-8651-8FFFBCCB7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82D252-1131-4D6B-85FE-C5FF3E6AC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2FAB2B-D969-4694-838B-5875C0388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CFFD9B-2769-40B7-AFE5-06A1053E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E7BB32-52D9-4612-A340-9A36A9BC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061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D9964-CFB2-4C9F-8FB5-83FE1BFF9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9E5A555-B9FB-4AFD-8888-9E39650C2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E88CFF-F92B-49CA-A10B-046D82FB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3270A9-4501-49C7-B7B3-3FB7CA68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ABAAE2-1E27-48DC-AD85-D063B055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14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ABBD0F7-A17B-4D3D-9E46-83CE4DA0A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DC6C58B-EF8D-4327-A32B-A2728ADC53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7DBFF4-82CB-4F59-90A5-03731514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05B22E-E57B-4D6C-8AE5-7401230FD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A49B20-D822-497E-B767-419F6847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566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08282-A38F-4871-9975-6DDF318B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9F3770-BB4D-40DD-AFC6-A5A4AA68C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52547B-AF9B-4904-8222-BFAF8DABD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3D94E6-503D-4353-87C3-B79274260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EA21CA-C179-49FE-923E-BDB66F77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43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E53EC-DC37-42DE-BBA0-CDA4358B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B8182B-2B61-48AE-B921-69D31D3FC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9251A4-14B4-4E81-83DB-7E368001B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3B3665-C7EB-4248-AAE9-60610533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3501F2-31FD-435C-98BA-90934267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77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C36CA-367D-4897-9C89-6B32EF645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97DCAE-E899-4F8C-BC00-95848767A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7CD8FB-4FA5-461A-A617-10FCF1901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788955-B811-448E-B5C4-95A8B6F9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35BAE6-7C56-4973-AB2C-36B772FC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490D0C-B7ED-47A4-93F5-6C38F32E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90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6789E-F287-4843-843E-6FA357BA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67B9230-4764-4D7C-A998-3B086646C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22E975-6754-4F77-9E35-FAC857B78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6EBBF8C-B594-4F32-811F-30BD47AB3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AE6133C-F69C-4823-84A2-C44165707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9F87B05-3745-4EF7-94EA-9AA65E6B3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815A105-7780-4DBE-BB30-ACA60E6C5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DEAD50A-AF5C-4D6E-B5B1-051035FB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08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4040D7-7F71-409A-8FDB-5224C444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CD8C54D-0CC8-4FEB-87B9-498B86144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B28D841-E102-436D-905E-FBF6AFAD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8D3DEC9-0DFC-4A6F-87E5-129970A8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71C0800-A37F-4FB2-842B-983552F42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46C86BF-E59B-406F-8580-5C9786F4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2C2816-31D0-4A15-864E-F5B8A400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82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7F8C8C-F344-498E-A68D-CBAA1CC4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381EEF-0681-4CAB-B3CF-B72BA43D1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E30C6CC-E405-4EE2-8DAB-11F42F01C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0EA1110-2F2E-4DE4-81D0-BAFDD59C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83316E-AAA2-4369-846C-F4A0F93C6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C62EC3-472E-4FFF-B398-04ED1E93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97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BFDAD-C390-4934-9B9D-923C3DF0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DD6E8AE-A929-4043-B4DC-97EB495A0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28F409-294C-4216-B976-46209A75F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BD1DB8-72A3-4E5B-8E47-ECD64042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2E2B2D-D141-4B7D-8A92-D19CC18F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904596-B89F-4AB5-8EAC-6E611949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106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021D6F9-3B41-4E7F-BF21-AD299E0A0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4F4DD3-FFE3-4250-8918-8356559D4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60754A-3DA6-4D42-A7EF-DF1733E62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349C2-AE87-41E6-A5EF-115C393A6649}" type="datetimeFigureOut">
              <a:rPr lang="pt-BR" smtClean="0"/>
              <a:t>24/07/2020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0463EB-C3F2-4B17-A944-ED51307B7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05B47A-6E5D-429E-8D40-67B9A2A77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0C346-F1BB-4021-82F9-E5C3E6DC2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2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6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enatorodrigues0401@gmail.com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spn.com.br/blogs/renatorodrigue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B6829-B97F-4DD8-A719-C08E0F09C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323273"/>
            <a:ext cx="3278910" cy="2738726"/>
          </a:xfrm>
          <a:solidFill>
            <a:schemeClr val="accent2">
              <a:lumMod val="20000"/>
              <a:lumOff val="80000"/>
            </a:schemeClr>
          </a:solidFill>
          <a:ln w="3492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sz="4800" b="1" dirty="0"/>
              <a:t>O Uso dos Dados na Produção de Conteúdo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47188C-5C99-41A6-B658-A57255F3C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4719638"/>
            <a:ext cx="4091709" cy="111774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b="1" dirty="0"/>
              <a:t>Renato Rodrigues (Comentarista e Coordenador do </a:t>
            </a:r>
            <a:r>
              <a:rPr lang="pt-BR" b="1" dirty="0" err="1"/>
              <a:t>DataESPN</a:t>
            </a:r>
            <a:r>
              <a:rPr lang="pt-BR" b="1" dirty="0"/>
              <a:t>, na ESPN Brasil</a:t>
            </a:r>
          </a:p>
        </p:txBody>
      </p:sp>
    </p:spTree>
    <p:extLst>
      <p:ext uri="{BB962C8B-B14F-4D97-AF65-F5344CB8AC3E}">
        <p14:creationId xmlns:p14="http://schemas.microsoft.com/office/powerpoint/2010/main" val="3497988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83EF272-6442-432B-930F-CD57E94A10F4}"/>
              </a:ext>
            </a:extLst>
          </p:cNvPr>
          <p:cNvSpPr/>
          <p:nvPr/>
        </p:nvSpPr>
        <p:spPr>
          <a:xfrm>
            <a:off x="1303733" y="998342"/>
            <a:ext cx="9737525" cy="5446735"/>
          </a:xfrm>
          <a:prstGeom prst="rect">
            <a:avLst/>
          </a:prstGeom>
          <a:solidFill>
            <a:srgbClr val="D5D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60A00DA-97B0-496A-8C02-D1A79CC94289}"/>
              </a:ext>
            </a:extLst>
          </p:cNvPr>
          <p:cNvSpPr/>
          <p:nvPr/>
        </p:nvSpPr>
        <p:spPr>
          <a:xfrm rot="10800000">
            <a:off x="1284682" y="1011247"/>
            <a:ext cx="9737525" cy="544673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D5D7D8">
                  <a:shade val="67500"/>
                  <a:satMod val="115000"/>
                </a:srgbClr>
              </a:gs>
              <a:gs pos="100000">
                <a:srgbClr val="D5D7D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C4CF06B-6464-4C45-B2A3-3489E635CAFD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1282829" y="6412196"/>
            <a:ext cx="9767955" cy="318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dirty="0"/>
          </a:p>
        </p:txBody>
      </p:sp>
      <p:pic>
        <p:nvPicPr>
          <p:cNvPr id="9" name="Picture 39" descr="logo-espn2.ai">
            <a:extLst>
              <a:ext uri="{FF2B5EF4-FFF2-40B4-BE49-F238E27FC236}">
                <a16:creationId xmlns:a16="http://schemas.microsoft.com/office/drawing/2014/main" id="{307668BC-15F8-4740-BB9D-AB8D5661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98066" y="6499225"/>
            <a:ext cx="574931" cy="17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8">
            <a:extLst>
              <a:ext uri="{FF2B5EF4-FFF2-40B4-BE49-F238E27FC236}">
                <a16:creationId xmlns:a16="http://schemas.microsoft.com/office/drawing/2014/main" id="{92BBF815-0D0F-4835-AC16-1CC8831EE211}"/>
              </a:ext>
            </a:extLst>
          </p:cNvPr>
          <p:cNvSpPr>
            <a:spLocks/>
          </p:cNvSpPr>
          <p:nvPr/>
        </p:nvSpPr>
        <p:spPr bwMode="auto">
          <a:xfrm>
            <a:off x="1712902" y="6429178"/>
            <a:ext cx="5004006" cy="29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Tw Cen MT" pitchFamily="1" charset="0"/>
                <a:sym typeface="Lato Regular" pitchFamily="1" charset="0"/>
              </a:rPr>
              <a:t>TÍTULO DA APRESENTAÇÃO (OPCIONAL)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0D581A2-C4CA-4939-B8DB-41DF840E4EF0}"/>
              </a:ext>
            </a:extLst>
          </p:cNvPr>
          <p:cNvSpPr/>
          <p:nvPr/>
        </p:nvSpPr>
        <p:spPr>
          <a:xfrm>
            <a:off x="2106766" y="1928167"/>
            <a:ext cx="92980" cy="6407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7C9C98-8CC0-428C-9042-C67F23F50792}"/>
              </a:ext>
            </a:extLst>
          </p:cNvPr>
          <p:cNvSpPr txBox="1"/>
          <p:nvPr/>
        </p:nvSpPr>
        <p:spPr>
          <a:xfrm>
            <a:off x="2193266" y="2036199"/>
            <a:ext cx="334729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b="1" dirty="0">
                <a:latin typeface="Tw Cen MT" panose="020B0602020104020603" pitchFamily="34" charset="0"/>
              </a:rPr>
              <a:t>EXEMPLO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59FF603-C93D-44A4-866A-6C03DE3DD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7" t="695" r="21465" b="-2300"/>
          <a:stretch/>
        </p:blipFill>
        <p:spPr bwMode="auto">
          <a:xfrm>
            <a:off x="4282975" y="2149801"/>
            <a:ext cx="3785265" cy="3492959"/>
          </a:xfrm>
          <a:prstGeom prst="flowChartConnector">
            <a:avLst/>
          </a:prstGeom>
          <a:noFill/>
        </p:spPr>
      </p:pic>
      <p:grpSp>
        <p:nvGrpSpPr>
          <p:cNvPr id="14" name="Grupo 11">
            <a:extLst>
              <a:ext uri="{FF2B5EF4-FFF2-40B4-BE49-F238E27FC236}">
                <a16:creationId xmlns:a16="http://schemas.microsoft.com/office/drawing/2014/main" id="{40EDAC93-BA92-4805-8991-7A36F87DE65E}"/>
              </a:ext>
            </a:extLst>
          </p:cNvPr>
          <p:cNvGrpSpPr/>
          <p:nvPr/>
        </p:nvGrpSpPr>
        <p:grpSpPr>
          <a:xfrm>
            <a:off x="1855616" y="1743639"/>
            <a:ext cx="8142034" cy="1704343"/>
            <a:chOff x="-5900745" y="838240"/>
            <a:chExt cx="8410335" cy="1672052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797E8174-DFEE-40B0-AADD-5F1AC68B2FFE}"/>
                </a:ext>
              </a:extLst>
            </p:cNvPr>
            <p:cNvSpPr/>
            <p:nvPr/>
          </p:nvSpPr>
          <p:spPr>
            <a:xfrm>
              <a:off x="678628" y="838240"/>
              <a:ext cx="1830962" cy="167205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8CB849D4-7CA1-4791-924C-EB7538726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00745" y="1826034"/>
              <a:ext cx="2250231" cy="68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/>
                  <a:ea typeface="ＭＳ Ｐゴシック" charset="0"/>
                  <a:cs typeface="Tw Cen MT"/>
                  <a:sym typeface="Lato Regular" charset="0"/>
                </a:rPr>
                <a:t>DADO: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/>
                <a:ea typeface="ＭＳ Ｐゴシック" charset="0"/>
                <a:cs typeface="Tw Cen MT"/>
                <a:sym typeface="Lato Regular" charset="0"/>
              </a:endParaRPr>
            </a:p>
            <a:p>
              <a:pPr>
                <a:defRPr/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/>
                  <a:ea typeface="ＭＳ Ｐゴシック" charset="0"/>
                  <a:cs typeface="Tw Cen MT"/>
                  <a:sym typeface="Lato Regular" charset="0"/>
                </a:rPr>
                <a:t>RALF DO CORINTHIANS FAZ EM MÉDIA 3 DESARMES POR JOGO DO CAMPEONATO BRASILEIRO </a:t>
              </a:r>
            </a:p>
          </p:txBody>
        </p:sp>
      </p:grpSp>
      <p:sp>
        <p:nvSpPr>
          <p:cNvPr id="17" name="Rectangle 18">
            <a:extLst>
              <a:ext uri="{FF2B5EF4-FFF2-40B4-BE49-F238E27FC236}">
                <a16:creationId xmlns:a16="http://schemas.microsoft.com/office/drawing/2014/main" id="{3001C9DC-A6A7-4A53-90D9-4845BA5D6875}"/>
              </a:ext>
            </a:extLst>
          </p:cNvPr>
          <p:cNvSpPr>
            <a:spLocks/>
          </p:cNvSpPr>
          <p:nvPr/>
        </p:nvSpPr>
        <p:spPr bwMode="auto">
          <a:xfrm>
            <a:off x="8374978" y="2401558"/>
            <a:ext cx="1541478" cy="46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/>
                <a:ea typeface="ＭＳ Ｐゴシック" charset="0"/>
                <a:cs typeface="Tw Cen MT"/>
                <a:sym typeface="Lato Regular" charset="0"/>
              </a:rPr>
              <a:t>SABEDORIA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Tw Cen MT"/>
              <a:ea typeface="ＭＳ Ｐゴシック" charset="0"/>
              <a:cs typeface="Tw Cen MT"/>
              <a:sym typeface="Lato Regular" charset="0"/>
            </a:endParaRP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51AFD4B7-76D9-4FA7-B67A-BCF2D6772FCB}"/>
              </a:ext>
            </a:extLst>
          </p:cNvPr>
          <p:cNvSpPr>
            <a:spLocks/>
          </p:cNvSpPr>
          <p:nvPr/>
        </p:nvSpPr>
        <p:spPr bwMode="auto">
          <a:xfrm>
            <a:off x="2374775" y="4129412"/>
            <a:ext cx="1541478" cy="46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>
              <a:defRPr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Tw Cen MT"/>
              <a:ea typeface="ＭＳ Ｐゴシック" charset="0"/>
              <a:cs typeface="Tw Cen MT"/>
              <a:sym typeface="Lato Regular" charset="0"/>
            </a:endParaRP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AF5ABDD7-6E41-4DCE-ABB7-0F01064AEA2F}"/>
              </a:ext>
            </a:extLst>
          </p:cNvPr>
          <p:cNvSpPr>
            <a:spLocks/>
          </p:cNvSpPr>
          <p:nvPr/>
        </p:nvSpPr>
        <p:spPr bwMode="auto">
          <a:xfrm>
            <a:off x="4236133" y="4284091"/>
            <a:ext cx="304299" cy="1650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1600" b="1" i="1" dirty="0">
              <a:solidFill>
                <a:schemeClr val="bg1"/>
              </a:solidFill>
              <a:latin typeface="Tw Cen MT" pitchFamily="1" charset="0"/>
              <a:sym typeface="Lato Regular" pitchFamily="1" charset="0"/>
            </a:endParaRPr>
          </a:p>
        </p:txBody>
      </p:sp>
      <p:grpSp>
        <p:nvGrpSpPr>
          <p:cNvPr id="20" name="Grupo 17">
            <a:extLst>
              <a:ext uri="{FF2B5EF4-FFF2-40B4-BE49-F238E27FC236}">
                <a16:creationId xmlns:a16="http://schemas.microsoft.com/office/drawing/2014/main" id="{AFF454CA-8459-45E7-AFCA-503CE4C132D7}"/>
              </a:ext>
            </a:extLst>
          </p:cNvPr>
          <p:cNvGrpSpPr/>
          <p:nvPr/>
        </p:nvGrpSpPr>
        <p:grpSpPr>
          <a:xfrm>
            <a:off x="1927908" y="3071916"/>
            <a:ext cx="2842352" cy="464411"/>
            <a:chOff x="785786" y="1928808"/>
            <a:chExt cx="2198913" cy="414193"/>
          </a:xfrm>
        </p:grpSpPr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28F4CC4A-1A37-4BF6-92C4-614F0C61E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786" y="1928808"/>
              <a:ext cx="1447521" cy="4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r">
                <a:defRPr/>
              </a:pP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/>
                <a:ea typeface="ＭＳ Ｐゴシック" charset="0"/>
                <a:cs typeface="Tw Cen MT"/>
                <a:sym typeface="Lato Regular" charset="0"/>
              </a:endParaRPr>
            </a:p>
          </p:txBody>
        </p:sp>
        <p:sp>
          <p:nvSpPr>
            <p:cNvPr id="22" name="Rectangle 31">
              <a:extLst>
                <a:ext uri="{FF2B5EF4-FFF2-40B4-BE49-F238E27FC236}">
                  <a16:creationId xmlns:a16="http://schemas.microsoft.com/office/drawing/2014/main" id="{9409588A-0C9E-4CDD-A8CC-8D5B67ED2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736" y="2046798"/>
              <a:ext cx="412963" cy="178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en-US" sz="1600" b="1" i="1" dirty="0">
                <a:solidFill>
                  <a:schemeClr val="bg1"/>
                </a:solidFill>
                <a:latin typeface="Tw Cen MT" pitchFamily="1" charset="0"/>
                <a:sym typeface="Lato Regular" pitchFamily="1" charset="0"/>
              </a:endParaRPr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22787FD6-31F3-4F32-AEC3-5602455E6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61" y="6379923"/>
            <a:ext cx="2425721" cy="3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A5FA4DC1-EC05-4F12-BDBE-BC4084D05E65}"/>
              </a:ext>
            </a:extLst>
          </p:cNvPr>
          <p:cNvSpPr/>
          <p:nvPr/>
        </p:nvSpPr>
        <p:spPr>
          <a:xfrm>
            <a:off x="4216127" y="4121455"/>
            <a:ext cx="289056" cy="320387"/>
          </a:xfrm>
          <a:prstGeom prst="ellipse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>
              <a:latin typeface="Tw Cen MT" panose="020B0602020104020603" pitchFamily="34" charset="0"/>
            </a:endParaRP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744F8832-B485-4C3E-A21E-E9A4FD7BE86A}"/>
              </a:ext>
            </a:extLst>
          </p:cNvPr>
          <p:cNvSpPr>
            <a:spLocks/>
          </p:cNvSpPr>
          <p:nvPr/>
        </p:nvSpPr>
        <p:spPr bwMode="auto">
          <a:xfrm>
            <a:off x="1931541" y="3835249"/>
            <a:ext cx="2292391" cy="6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pt-B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/>
                <a:ea typeface="ＭＳ Ｐゴシック" charset="0"/>
                <a:cs typeface="Tw Cen MT"/>
                <a:sym typeface="Lato Regular" charset="0"/>
              </a:rPr>
              <a:t>INFORMAÇÃO :</a:t>
            </a:r>
          </a:p>
          <a:p>
            <a:pPr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/>
                <a:ea typeface="ＭＳ Ｐゴシック" charset="0"/>
                <a:cs typeface="Tw Cen MT"/>
                <a:sym typeface="Lato Regular" charset="0"/>
              </a:rPr>
              <a:t>O VOLANTE RALF É O 13o. NESSE QUESITO  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CE61869F-3438-4BCC-90EC-EDC5F8A7E640}"/>
              </a:ext>
            </a:extLst>
          </p:cNvPr>
          <p:cNvSpPr>
            <a:spLocks/>
          </p:cNvSpPr>
          <p:nvPr/>
        </p:nvSpPr>
        <p:spPr bwMode="auto">
          <a:xfrm>
            <a:off x="2227236" y="4946145"/>
            <a:ext cx="2292391" cy="6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pt-B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/>
                <a:ea typeface="ＭＳ Ｐゴシック" charset="0"/>
                <a:cs typeface="Tw Cen MT"/>
                <a:sym typeface="Lato Regular" charset="0"/>
              </a:rPr>
              <a:t>CONHECIMENTO :</a:t>
            </a:r>
          </a:p>
          <a:p>
            <a:pPr>
              <a:defRPr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/>
                <a:ea typeface="ＭＳ Ｐゴシック" charset="0"/>
                <a:cs typeface="Tw Cen MT"/>
                <a:sym typeface="Lato Regular" charset="0"/>
              </a:rPr>
              <a:t>O FORTE DO JOGADOR, PORÉM, É SEU POSICIONAMENTO QUE POSSIBILITA VÁRIAS INTERCEPÇÕES DA BOLA, ANTES QUE CHEGUEM AOS ADVERSÁRIOS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Tw Cen MT"/>
              <a:ea typeface="ＭＳ Ｐゴシック" charset="0"/>
              <a:cs typeface="Tw Cen MT"/>
              <a:sym typeface="Lato Regular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E3D8BBF6-7A6A-403D-B4DE-438016F4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25" y="3099107"/>
            <a:ext cx="334635" cy="34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682CD49F-4BB8-4DCA-908B-8EC42489C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88" y="5057538"/>
            <a:ext cx="334635" cy="34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upo 26">
            <a:extLst>
              <a:ext uri="{FF2B5EF4-FFF2-40B4-BE49-F238E27FC236}">
                <a16:creationId xmlns:a16="http://schemas.microsoft.com/office/drawing/2014/main" id="{E0BC77A0-D404-4AB6-909F-4FDE12CC9754}"/>
              </a:ext>
            </a:extLst>
          </p:cNvPr>
          <p:cNvGrpSpPr/>
          <p:nvPr/>
        </p:nvGrpSpPr>
        <p:grpSpPr>
          <a:xfrm>
            <a:off x="2080308" y="3224316"/>
            <a:ext cx="2842352" cy="464411"/>
            <a:chOff x="785786" y="1928808"/>
            <a:chExt cx="2198913" cy="414193"/>
          </a:xfrm>
        </p:grpSpPr>
        <p:sp>
          <p:nvSpPr>
            <p:cNvPr id="30" name="Rectangle 18">
              <a:extLst>
                <a:ext uri="{FF2B5EF4-FFF2-40B4-BE49-F238E27FC236}">
                  <a16:creationId xmlns:a16="http://schemas.microsoft.com/office/drawing/2014/main" id="{C27F539E-1A15-4ADE-A24B-C549437BC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786" y="1928808"/>
              <a:ext cx="1447521" cy="4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r">
                <a:defRPr/>
              </a:pP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/>
                <a:ea typeface="ＭＳ Ｐゴシック" charset="0"/>
                <a:cs typeface="Tw Cen MT"/>
                <a:sym typeface="Lato Regular" charset="0"/>
              </a:endParaRPr>
            </a:p>
          </p:txBody>
        </p:sp>
        <p:sp>
          <p:nvSpPr>
            <p:cNvPr id="31" name="Rectangle 31">
              <a:extLst>
                <a:ext uri="{FF2B5EF4-FFF2-40B4-BE49-F238E27FC236}">
                  <a16:creationId xmlns:a16="http://schemas.microsoft.com/office/drawing/2014/main" id="{CDBCE869-814A-4D42-97E4-F0C804818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736" y="2046798"/>
              <a:ext cx="412963" cy="178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en-US" sz="1600" b="1" i="1" dirty="0">
                <a:solidFill>
                  <a:schemeClr val="bg1"/>
                </a:solidFill>
                <a:latin typeface="Tw Cen MT" pitchFamily="1" charset="0"/>
                <a:sym typeface="Lato Regular" pitchFamily="1" charset="0"/>
              </a:endParaRPr>
            </a:p>
          </p:txBody>
        </p:sp>
      </p:grpSp>
      <p:sp>
        <p:nvSpPr>
          <p:cNvPr id="32" name="Rectangle 18">
            <a:extLst>
              <a:ext uri="{FF2B5EF4-FFF2-40B4-BE49-F238E27FC236}">
                <a16:creationId xmlns:a16="http://schemas.microsoft.com/office/drawing/2014/main" id="{75E7E163-F454-469E-A74F-921A27FE4964}"/>
              </a:ext>
            </a:extLst>
          </p:cNvPr>
          <p:cNvSpPr>
            <a:spLocks/>
          </p:cNvSpPr>
          <p:nvPr/>
        </p:nvSpPr>
        <p:spPr bwMode="auto">
          <a:xfrm>
            <a:off x="8009781" y="3150356"/>
            <a:ext cx="2178445" cy="6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Tw Cen MT"/>
              <a:ea typeface="ＭＳ Ｐゴシック" charset="0"/>
              <a:cs typeface="Tw Cen MT"/>
              <a:sym typeface="Lato Regular" charset="0"/>
            </a:endParaRP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1D3BA3DF-59F6-43BF-8BEB-E4640B624A19}"/>
              </a:ext>
            </a:extLst>
          </p:cNvPr>
          <p:cNvSpPr>
            <a:spLocks/>
          </p:cNvSpPr>
          <p:nvPr/>
        </p:nvSpPr>
        <p:spPr bwMode="auto">
          <a:xfrm>
            <a:off x="8013831" y="3030151"/>
            <a:ext cx="2559884" cy="33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pt-BR" sz="1100" dirty="0">
                <a:latin typeface="Tw Cen MT" panose="020B0602020104020603" pitchFamily="34" charset="0"/>
              </a:rPr>
              <a:t>O VOLANTE RALF, DO CORINTHIANS, FAZ EM MÉDIA TRÊS DESARMES POR JOGO NO CAMPEONATO BRASILEIRO, É O 13º. COLOCADO NESSE QUESITO. O FORTE DO JOGADOR, PORÉM, É SEU POSICIONAMENTO QUE POSSIBILITA VÁRIAS INTERCEPTAÇÕES DA BOLA, ANTES QUE CHEGUEM AOS ADVERSÁRIOS. ISSO EXPLICA SEU BAIXÍSSIMO NÚMERO DE FALTAS E DE CARTÕES AMARELOS, POTENCIALIZADOS POR CARACTERÍSTICA PESSOAL E DE ENCAIXE NO MODELO DE JOGO INSTALADO PELO TREINADOR NA EQUIPE, DE FORMAÇÃO COMPACTA E DE RECUPERAÇÃO IMEDIATA DA POSSE DE BOLA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Tw Cen MT" panose="020B0602020104020603" pitchFamily="34" charset="0"/>
              <a:ea typeface="ＭＳ Ｐゴシック" charset="0"/>
              <a:cs typeface="Tw Cen MT"/>
              <a:sym typeface="Lato Regular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A2B7413-C2A4-42A5-AD84-7933D63F7AD4}"/>
              </a:ext>
            </a:extLst>
          </p:cNvPr>
          <p:cNvSpPr txBox="1"/>
          <p:nvPr/>
        </p:nvSpPr>
        <p:spPr>
          <a:xfrm>
            <a:off x="1171646" y="187802"/>
            <a:ext cx="9737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Agency FB" panose="020B0503020202020204" pitchFamily="34" charset="0"/>
              </a:rPr>
              <a:t>Dado + Informação + Conhecimento = Sabedoria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DE4D5FF9-A024-41F6-9ECA-5596695758DA}"/>
              </a:ext>
            </a:extLst>
          </p:cNvPr>
          <p:cNvSpPr/>
          <p:nvPr/>
        </p:nvSpPr>
        <p:spPr>
          <a:xfrm>
            <a:off x="11032828" y="6398395"/>
            <a:ext cx="877455" cy="338554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pt-BR" sz="1600" b="1" dirty="0" err="1"/>
              <a:t>Ex</a:t>
            </a:r>
            <a:r>
              <a:rPr lang="pt-BR" sz="1600" b="1" dirty="0"/>
              <a:t>: </a:t>
            </a:r>
            <a:r>
              <a:rPr lang="pt-BR" sz="1600" b="1" dirty="0" err="1"/>
              <a:t>zag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846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 DATAPALMEIRASMOISES 300616">
            <a:hlinkClick r:id="" action="ppaction://media"/>
            <a:extLst>
              <a:ext uri="{FF2B5EF4-FFF2-40B4-BE49-F238E27FC236}">
                <a16:creationId xmlns:a16="http://schemas.microsoft.com/office/drawing/2014/main" id="{76EB1098-7822-4CE7-B346-A43169AD21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260" y="-27709"/>
            <a:ext cx="12241260" cy="68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6017E-B9EF-4F42-9026-6DFEAB0E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latin typeface="Agency FB" panose="020B0503020202020204" pitchFamily="34" charset="0"/>
              </a:rPr>
              <a:t>As 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A08A55-52B7-4522-A22A-CAA4E8E28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que faz um dado ser relevante?</a:t>
            </a:r>
          </a:p>
          <a:p>
            <a:r>
              <a:rPr lang="pt-BR" dirty="0"/>
              <a:t>Como criar um dado relevante?</a:t>
            </a:r>
          </a:p>
          <a:p>
            <a:r>
              <a:rPr lang="pt-BR" dirty="0"/>
              <a:t>Como filtrar um dado?</a:t>
            </a:r>
          </a:p>
          <a:p>
            <a:endParaRPr lang="pt-BR" dirty="0"/>
          </a:p>
          <a:p>
            <a:r>
              <a:rPr lang="pt-BR" dirty="0"/>
              <a:t>Pergunte ao jogo;</a:t>
            </a:r>
          </a:p>
          <a:p>
            <a:r>
              <a:rPr lang="pt-BR" dirty="0"/>
              <a:t>Questione os dados;</a:t>
            </a:r>
          </a:p>
          <a:p>
            <a:r>
              <a:rPr lang="pt-BR" dirty="0"/>
              <a:t>Entenda os números.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996B95-13E9-4844-AA40-A1D151537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155" y="2200924"/>
            <a:ext cx="2667000" cy="32480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9FDFE14-DF45-4DF9-94EC-85160E4A5271}"/>
              </a:ext>
            </a:extLst>
          </p:cNvPr>
          <p:cNvSpPr txBox="1"/>
          <p:nvPr/>
        </p:nvSpPr>
        <p:spPr>
          <a:xfrm>
            <a:off x="7777019" y="5448949"/>
            <a:ext cx="309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accent1">
                    <a:lumMod val="50000"/>
                  </a:schemeClr>
                </a:solidFill>
                <a:latin typeface="Bahnschrift SemiBold" panose="020B0502040204020203" pitchFamily="34" charset="0"/>
              </a:rPr>
              <a:t>DEPENDE!</a:t>
            </a:r>
          </a:p>
        </p:txBody>
      </p:sp>
    </p:spTree>
    <p:extLst>
      <p:ext uri="{BB962C8B-B14F-4D97-AF65-F5344CB8AC3E}">
        <p14:creationId xmlns:p14="http://schemas.microsoft.com/office/powerpoint/2010/main" val="581023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9335222-588D-4B44-A953-11E50440B397}"/>
              </a:ext>
            </a:extLst>
          </p:cNvPr>
          <p:cNvSpPr txBox="1"/>
          <p:nvPr/>
        </p:nvSpPr>
        <p:spPr>
          <a:xfrm>
            <a:off x="397165" y="554181"/>
            <a:ext cx="40270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latin typeface="Agency FB" panose="020B0503020202020204" pitchFamily="34" charset="0"/>
              </a:rPr>
              <a:t>QUEM EU CONTRATO?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C54A22B-E343-49F3-AC1D-10BA3DCC4F1F}"/>
              </a:ext>
            </a:extLst>
          </p:cNvPr>
          <p:cNvSpPr txBox="1"/>
          <p:nvPr/>
        </p:nvSpPr>
        <p:spPr>
          <a:xfrm>
            <a:off x="6493165" y="258621"/>
            <a:ext cx="145472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ZAGUEIRO 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E8C69F8-B905-4C72-8E85-2F8F576CB3AC}"/>
              </a:ext>
            </a:extLst>
          </p:cNvPr>
          <p:cNvSpPr txBox="1"/>
          <p:nvPr/>
        </p:nvSpPr>
        <p:spPr>
          <a:xfrm>
            <a:off x="9508837" y="258620"/>
            <a:ext cx="145472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ZAGUEIRO B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6F4B8D32-C54A-47F0-8CC9-3C53E8B8F95D}"/>
              </a:ext>
            </a:extLst>
          </p:cNvPr>
          <p:cNvCxnSpPr>
            <a:cxnSpLocks/>
          </p:cNvCxnSpPr>
          <p:nvPr/>
        </p:nvCxnSpPr>
        <p:spPr>
          <a:xfrm flipV="1">
            <a:off x="7181274" y="627952"/>
            <a:ext cx="1" cy="6743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C72CBA40-3B5F-49BF-99B4-8226BC6D784F}"/>
              </a:ext>
            </a:extLst>
          </p:cNvPr>
          <p:cNvCxnSpPr>
            <a:cxnSpLocks/>
          </p:cNvCxnSpPr>
          <p:nvPr/>
        </p:nvCxnSpPr>
        <p:spPr>
          <a:xfrm flipV="1">
            <a:off x="10196946" y="627952"/>
            <a:ext cx="0" cy="6743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47C0BB73-4B1D-4F73-9D10-796D359F7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481" y="1302329"/>
            <a:ext cx="1948211" cy="357447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896E6E62-A64D-4F16-A4BE-6917CAD29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3474"/>
            <a:ext cx="1948211" cy="3582146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A65F342D-0D21-43F8-A8E8-F8855B07418E}"/>
              </a:ext>
            </a:extLst>
          </p:cNvPr>
          <p:cNvSpPr txBox="1"/>
          <p:nvPr/>
        </p:nvSpPr>
        <p:spPr>
          <a:xfrm>
            <a:off x="6086759" y="5024582"/>
            <a:ext cx="2216727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500" dirty="0"/>
              <a:t>11,2 desarmes por jogo;</a:t>
            </a:r>
          </a:p>
          <a:p>
            <a:r>
              <a:rPr lang="pt-BR" sz="1500" dirty="0"/>
              <a:t>71% de </a:t>
            </a:r>
            <a:r>
              <a:rPr lang="pt-BR" sz="1500" dirty="0" err="1"/>
              <a:t>aprov</a:t>
            </a:r>
            <a:r>
              <a:rPr lang="pt-BR" sz="1500" dirty="0"/>
              <a:t>. em duelos.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8A710C2-8262-4B7A-A458-F998AF591CCC}"/>
              </a:ext>
            </a:extLst>
          </p:cNvPr>
          <p:cNvSpPr txBox="1"/>
          <p:nvPr/>
        </p:nvSpPr>
        <p:spPr>
          <a:xfrm>
            <a:off x="9256481" y="5024582"/>
            <a:ext cx="2216727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500" dirty="0"/>
              <a:t>4,5 desarmes por jogo;</a:t>
            </a:r>
          </a:p>
          <a:p>
            <a:r>
              <a:rPr lang="pt-BR" sz="1500" dirty="0"/>
              <a:t>67% de </a:t>
            </a:r>
            <a:r>
              <a:rPr lang="pt-BR" sz="1500" dirty="0" err="1"/>
              <a:t>aprov</a:t>
            </a:r>
            <a:r>
              <a:rPr lang="pt-BR" sz="1500" dirty="0"/>
              <a:t>. em duelos.</a:t>
            </a:r>
          </a:p>
        </p:txBody>
      </p:sp>
    </p:spTree>
    <p:extLst>
      <p:ext uri="{BB962C8B-B14F-4D97-AF65-F5344CB8AC3E}">
        <p14:creationId xmlns:p14="http://schemas.microsoft.com/office/powerpoint/2010/main" val="369635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1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sse de bola">
            <a:hlinkClick r:id="" action="ppaction://media"/>
            <a:extLst>
              <a:ext uri="{FF2B5EF4-FFF2-40B4-BE49-F238E27FC236}">
                <a16:creationId xmlns:a16="http://schemas.microsoft.com/office/drawing/2014/main" id="{ED536BEF-B10E-4520-BEE7-7609FE149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346" y="555914"/>
            <a:ext cx="11203710" cy="63020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5089F29-9BD2-4459-9BB8-B1DB8E7CADBC}"/>
              </a:ext>
            </a:extLst>
          </p:cNvPr>
          <p:cNvSpPr txBox="1"/>
          <p:nvPr/>
        </p:nvSpPr>
        <p:spPr>
          <a:xfrm>
            <a:off x="443346" y="92364"/>
            <a:ext cx="521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POSSE DE BOLA</a:t>
            </a:r>
          </a:p>
        </p:txBody>
      </p:sp>
    </p:spTree>
    <p:extLst>
      <p:ext uri="{BB962C8B-B14F-4D97-AF65-F5344CB8AC3E}">
        <p14:creationId xmlns:p14="http://schemas.microsoft.com/office/powerpoint/2010/main" val="348263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1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se">
            <a:hlinkClick r:id="" action="ppaction://media"/>
            <a:extLst>
              <a:ext uri="{FF2B5EF4-FFF2-40B4-BE49-F238E27FC236}">
                <a16:creationId xmlns:a16="http://schemas.microsoft.com/office/drawing/2014/main" id="{FE453D12-89C7-498A-99D0-9C7E9ABA24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7" y="576695"/>
            <a:ext cx="11166764" cy="628130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9D1B24A-8BE5-4A75-B9ED-ADDA760D8B05}"/>
              </a:ext>
            </a:extLst>
          </p:cNvPr>
          <p:cNvSpPr txBox="1"/>
          <p:nvPr/>
        </p:nvSpPr>
        <p:spPr>
          <a:xfrm>
            <a:off x="443346" y="92364"/>
            <a:ext cx="521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PASSE CERTO OU PASSE ERRADO?</a:t>
            </a:r>
          </a:p>
        </p:txBody>
      </p:sp>
    </p:spTree>
    <p:extLst>
      <p:ext uri="{BB962C8B-B14F-4D97-AF65-F5344CB8AC3E}">
        <p14:creationId xmlns:p14="http://schemas.microsoft.com/office/powerpoint/2010/main" val="174803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1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sarme">
            <a:hlinkClick r:id="" action="ppaction://media"/>
            <a:extLst>
              <a:ext uri="{FF2B5EF4-FFF2-40B4-BE49-F238E27FC236}">
                <a16:creationId xmlns:a16="http://schemas.microsoft.com/office/drawing/2014/main" id="{198D8790-3FCD-4819-A155-68B7ADEFAD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472" y="592282"/>
            <a:ext cx="11139055" cy="626571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3E4F160-FF80-487C-9D4B-DECCA12E4A2B}"/>
              </a:ext>
            </a:extLst>
          </p:cNvPr>
          <p:cNvSpPr txBox="1"/>
          <p:nvPr/>
        </p:nvSpPr>
        <p:spPr>
          <a:xfrm>
            <a:off x="443346" y="92364"/>
            <a:ext cx="617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NEM DESARME, NEM INTERCEPTAÇÃO</a:t>
            </a:r>
          </a:p>
        </p:txBody>
      </p:sp>
    </p:spTree>
    <p:extLst>
      <p:ext uri="{BB962C8B-B14F-4D97-AF65-F5344CB8AC3E}">
        <p14:creationId xmlns:p14="http://schemas.microsoft.com/office/powerpoint/2010/main" val="35184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1">
            <a:extLst>
              <a:ext uri="{FF2B5EF4-FFF2-40B4-BE49-F238E27FC236}">
                <a16:creationId xmlns:a16="http://schemas.microsoft.com/office/drawing/2014/main" id="{BC69264F-4E3C-4F24-8C95-E58514A28064}"/>
              </a:ext>
            </a:extLst>
          </p:cNvPr>
          <p:cNvSpPr txBox="1">
            <a:spLocks/>
          </p:cNvSpPr>
          <p:nvPr/>
        </p:nvSpPr>
        <p:spPr>
          <a:xfrm>
            <a:off x="335360" y="461242"/>
            <a:ext cx="7776864" cy="5776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Onde me encontrar?</a:t>
            </a:r>
          </a:p>
          <a:p>
            <a:endParaRPr lang="pt-BR" sz="2400" dirty="0"/>
          </a:p>
          <a:p>
            <a:r>
              <a:rPr lang="pt-BR" dirty="0" err="1"/>
              <a:t>Email</a:t>
            </a:r>
            <a:r>
              <a:rPr lang="pt-BR" dirty="0"/>
              <a:t>: </a:t>
            </a:r>
            <a:r>
              <a:rPr lang="pt-BR" dirty="0">
                <a:hlinkClick r:id="rId3"/>
              </a:rPr>
              <a:t>renatorodrigues0401@gmail.com</a:t>
            </a:r>
            <a:endParaRPr lang="pt-BR" dirty="0"/>
          </a:p>
          <a:p>
            <a:endParaRPr lang="pt-BR" dirty="0"/>
          </a:p>
          <a:p>
            <a:r>
              <a:rPr lang="pt-BR" dirty="0"/>
              <a:t>Twitter: @rnato_rodrigues</a:t>
            </a:r>
          </a:p>
          <a:p>
            <a:r>
              <a:rPr lang="pt-BR" dirty="0"/>
              <a:t>Instagram: @rnato_rodrigues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Blog: </a:t>
            </a:r>
            <a:r>
              <a:rPr lang="pt-BR" dirty="0">
                <a:hlinkClick r:id="rId4"/>
              </a:rPr>
              <a:t>http://espn.com.br/blogs/renatorodrigues</a:t>
            </a:r>
            <a:endParaRPr lang="pt-B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95889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2">
            <a:extLst>
              <a:ext uri="{FF2B5EF4-FFF2-40B4-BE49-F238E27FC236}">
                <a16:creationId xmlns:a16="http://schemas.microsoft.com/office/drawing/2014/main" id="{55E1FF44-4702-4747-92DA-773587F7ACD6}"/>
              </a:ext>
            </a:extLst>
          </p:cNvPr>
          <p:cNvGrpSpPr/>
          <p:nvPr/>
        </p:nvGrpSpPr>
        <p:grpSpPr>
          <a:xfrm>
            <a:off x="8285018" y="281998"/>
            <a:ext cx="3548869" cy="6220402"/>
            <a:chOff x="7536160" y="562245"/>
            <a:chExt cx="2863037" cy="5715599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BA1E4FE1-172F-47E9-B185-2442AA25F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160" y="5231475"/>
              <a:ext cx="1872208" cy="1046369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4542B2D-AED5-495B-8AB1-4FB42BB58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938" y="562245"/>
              <a:ext cx="1583128" cy="706497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F2447F4-4FBD-45AE-8AB5-E760FFC02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160" y="562245"/>
              <a:ext cx="1249120" cy="149860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1C958A66-00B5-4B61-8025-B01DC76D2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338" y="4706841"/>
              <a:ext cx="960950" cy="1571002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C463EE66-BE95-471F-B1CF-ABF0E09FA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8350" y="1426340"/>
              <a:ext cx="1600847" cy="1080120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E37FE92A-23DE-4672-86A4-4F8D227AA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280" y="2506460"/>
              <a:ext cx="1613916" cy="792088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AAF0027C-6019-4011-873A-8D27D7C56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2455" y="3298548"/>
              <a:ext cx="1586741" cy="1008112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7EBBD7C-5A40-4ACD-AD11-2ECB928A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160" y="2060848"/>
              <a:ext cx="1249120" cy="949668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C9E7F21-9B47-491D-B656-2F660CE7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160" y="4299539"/>
              <a:ext cx="1872208" cy="931936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9B828996-3EB4-4674-AEE8-CA2199691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160" y="3010516"/>
              <a:ext cx="1276295" cy="1289022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925B8DC6-C14F-4A97-B335-C381E546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340" y="4299767"/>
              <a:ext cx="960726" cy="407075"/>
            </a:xfrm>
            <a:prstGeom prst="rect">
              <a:avLst/>
            </a:prstGeom>
          </p:spPr>
        </p:pic>
      </p:grpSp>
      <p:sp>
        <p:nvSpPr>
          <p:cNvPr id="16" name="Espaço Reservado para Conteúdo 1">
            <a:extLst>
              <a:ext uri="{FF2B5EF4-FFF2-40B4-BE49-F238E27FC236}">
                <a16:creationId xmlns:a16="http://schemas.microsoft.com/office/drawing/2014/main" id="{E29C36CA-32FA-426F-AAF1-626374AA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749274"/>
            <a:ext cx="7434108" cy="5704061"/>
          </a:xfrm>
        </p:spPr>
        <p:txBody>
          <a:bodyPr>
            <a:normAutofit lnSpcReduction="10000"/>
          </a:bodyPr>
          <a:lstStyle/>
          <a:p>
            <a:r>
              <a:rPr lang="pt-BR" b="1" dirty="0"/>
              <a:t>Renato Rodrigues / 31 anos</a:t>
            </a:r>
          </a:p>
          <a:p>
            <a:r>
              <a:rPr lang="pt-BR" sz="2000" dirty="0"/>
              <a:t>Formado em Jornalismo;</a:t>
            </a:r>
          </a:p>
          <a:p>
            <a:r>
              <a:rPr lang="pt-BR" sz="2000" dirty="0"/>
              <a:t>Repórter do LANCE! por 4 anos, com cobertura dentro de clubes como Corinthians e São Paulo;</a:t>
            </a:r>
          </a:p>
          <a:p>
            <a:r>
              <a:rPr lang="pt-BR" sz="2000" dirty="0"/>
              <a:t>Analista de Desempenho no Corinthians por 2 anos (Análise de adversários, treinos e prospecção de atletas);</a:t>
            </a:r>
          </a:p>
          <a:p>
            <a:r>
              <a:rPr lang="pt-BR" sz="2000" dirty="0"/>
              <a:t>Análise de Desempenho CBF – Licença Pro;</a:t>
            </a:r>
          </a:p>
          <a:p>
            <a:r>
              <a:rPr lang="pt-BR" sz="2000" dirty="0"/>
              <a:t>Formado em análise de desempenho pela Quest - Ministrado pelo técnico português Jorge Castelo (Instrutor da UEFA);</a:t>
            </a:r>
          </a:p>
          <a:p>
            <a:r>
              <a:rPr lang="pt-BR" sz="2000" dirty="0"/>
              <a:t>Formações na Universidade do Futebol: Análise de Desempenho em uma perspectiva sistêmica, Gestão técnica no Futebol, Princípios para Ensinar Bem o Futebol, Tática no Futebol, Modelo de Jogo e Jogos Reduzidos e Adaptados;</a:t>
            </a:r>
          </a:p>
          <a:p>
            <a:r>
              <a:rPr lang="pt-BR" sz="2000" dirty="0"/>
              <a:t>Cursos em plataformas como </a:t>
            </a:r>
            <a:r>
              <a:rPr lang="pt-BR" sz="2000" dirty="0" err="1"/>
              <a:t>Sportscode</a:t>
            </a:r>
            <a:r>
              <a:rPr lang="pt-BR" sz="2000" dirty="0"/>
              <a:t> e </a:t>
            </a:r>
            <a:r>
              <a:rPr lang="pt-BR" sz="2000" dirty="0" err="1"/>
              <a:t>Wyscout</a:t>
            </a:r>
            <a:r>
              <a:rPr lang="pt-BR" sz="2000" dirty="0"/>
              <a:t>;</a:t>
            </a:r>
          </a:p>
          <a:p>
            <a:r>
              <a:rPr lang="pt-BR" sz="2000" dirty="0"/>
              <a:t>Coordenador e um dos criadores do </a:t>
            </a:r>
            <a:r>
              <a:rPr lang="pt-BR" sz="2000" dirty="0" err="1"/>
              <a:t>DataESPN</a:t>
            </a:r>
            <a:r>
              <a:rPr lang="pt-BR" sz="2000" dirty="0"/>
              <a:t>;</a:t>
            </a:r>
          </a:p>
          <a:p>
            <a:r>
              <a:rPr lang="pt-BR" sz="2000" dirty="0"/>
              <a:t>Trabalhos de consultoria e prospecção para clubes Europeus.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1036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5E682-D892-4522-93C4-40DE0D29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latin typeface="Agency FB" panose="020B0503020202020204" pitchFamily="34" charset="0"/>
              </a:rPr>
              <a:t>A confiabilidade dos dados esportivos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F40F33F-CF00-4A69-BF6E-6A9AA447D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88" y="783447"/>
            <a:ext cx="3904645" cy="58446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8E093B9-A52A-4252-B798-508DBC749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28" y="1158879"/>
            <a:ext cx="3686756" cy="491567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700ED87-2A7F-4D66-9C87-80F4CF0491DA}"/>
              </a:ext>
            </a:extLst>
          </p:cNvPr>
          <p:cNvSpPr txBox="1"/>
          <p:nvPr/>
        </p:nvSpPr>
        <p:spPr>
          <a:xfrm>
            <a:off x="5572124" y="2691841"/>
            <a:ext cx="12930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err="1"/>
              <a:t>vs</a:t>
            </a:r>
            <a:endParaRPr lang="pt-BR" sz="88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571C0F-A83B-44ED-A4F6-D15737EA487F}"/>
              </a:ext>
            </a:extLst>
          </p:cNvPr>
          <p:cNvSpPr txBox="1"/>
          <p:nvPr/>
        </p:nvSpPr>
        <p:spPr>
          <a:xfrm>
            <a:off x="360922" y="2347329"/>
            <a:ext cx="2875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Lionel Messi – 19/20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22931B-35DD-48EF-A9E6-8406159E723B}"/>
              </a:ext>
            </a:extLst>
          </p:cNvPr>
          <p:cNvSpPr txBox="1"/>
          <p:nvPr/>
        </p:nvSpPr>
        <p:spPr>
          <a:xfrm>
            <a:off x="8963030" y="2215264"/>
            <a:ext cx="319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Lebron</a:t>
            </a:r>
            <a:r>
              <a:rPr lang="pt-BR" sz="2400" b="1" dirty="0"/>
              <a:t> James – 19/20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927BB08-C7E9-4316-AD67-F0AD38A6D028}"/>
              </a:ext>
            </a:extLst>
          </p:cNvPr>
          <p:cNvSpPr txBox="1"/>
          <p:nvPr/>
        </p:nvSpPr>
        <p:spPr>
          <a:xfrm>
            <a:off x="57901" y="3120322"/>
            <a:ext cx="2875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dirty="0"/>
              <a:t>Jogos: 50</a:t>
            </a:r>
          </a:p>
          <a:p>
            <a:pPr marL="285750" indent="-285750">
              <a:buFontTx/>
              <a:buChar char="-"/>
            </a:pPr>
            <a:r>
              <a:rPr lang="pt-BR" sz="2400" dirty="0"/>
              <a:t>Finalizações: 257</a:t>
            </a:r>
          </a:p>
          <a:p>
            <a:pPr marL="285750" indent="-285750">
              <a:buFontTx/>
              <a:buChar char="-"/>
            </a:pPr>
            <a:r>
              <a:rPr lang="pt-BR" sz="2400" dirty="0"/>
              <a:t>Média de fin.: 5,43</a:t>
            </a:r>
          </a:p>
          <a:p>
            <a:pPr marL="285750" indent="-285750">
              <a:buFontTx/>
              <a:buChar char="-"/>
            </a:pPr>
            <a:r>
              <a:rPr lang="pt-BR" sz="2400" dirty="0"/>
              <a:t>% de acerto: 50,2%</a:t>
            </a:r>
          </a:p>
          <a:p>
            <a:pPr marL="285750" indent="-285750">
              <a:buFontTx/>
              <a:buChar char="-"/>
            </a:pPr>
            <a:r>
              <a:rPr lang="pt-BR" sz="2400" dirty="0"/>
              <a:t>Gols: 51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3A4152F-11AD-4CD1-9FF5-65F3B664D180}"/>
              </a:ext>
            </a:extLst>
          </p:cNvPr>
          <p:cNvSpPr txBox="1"/>
          <p:nvPr/>
        </p:nvSpPr>
        <p:spPr>
          <a:xfrm>
            <a:off x="8781601" y="3095251"/>
            <a:ext cx="3472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dirty="0"/>
              <a:t>Jogos: 55</a:t>
            </a:r>
          </a:p>
          <a:p>
            <a:pPr marL="285750" indent="-285750">
              <a:buFontTx/>
              <a:buChar char="-"/>
            </a:pPr>
            <a:r>
              <a:rPr lang="pt-BR" sz="2400" dirty="0"/>
              <a:t>Chutes: 1.095</a:t>
            </a:r>
          </a:p>
          <a:p>
            <a:pPr marL="285750" indent="-285750">
              <a:buFontTx/>
              <a:buChar char="-"/>
            </a:pPr>
            <a:r>
              <a:rPr lang="pt-BR" sz="2400" dirty="0"/>
              <a:t>Média de chutes: 19,9</a:t>
            </a:r>
          </a:p>
          <a:p>
            <a:pPr marL="285750" indent="-285750">
              <a:buFontTx/>
              <a:buChar char="-"/>
            </a:pPr>
            <a:r>
              <a:rPr lang="pt-BR" sz="2400" dirty="0"/>
              <a:t>Cestas convertidas: 51%</a:t>
            </a:r>
          </a:p>
          <a:p>
            <a:pPr marL="285750" indent="-285750">
              <a:buFontTx/>
              <a:buChar char="-"/>
            </a:pPr>
            <a:r>
              <a:rPr lang="pt-BR" sz="2400" dirty="0"/>
              <a:t>Cestas: 558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80B8785-0DB5-48A7-8043-EDF03DC679D2}"/>
              </a:ext>
            </a:extLst>
          </p:cNvPr>
          <p:cNvSpPr/>
          <p:nvPr/>
        </p:nvSpPr>
        <p:spPr>
          <a:xfrm>
            <a:off x="11208330" y="6492875"/>
            <a:ext cx="877455" cy="338554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médias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2111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81B36-59F3-4719-B699-42F08523A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latin typeface="Agency FB" panose="020B0503020202020204" pitchFamily="34" charset="0"/>
              </a:rPr>
              <a:t>Didática &amp; objetividade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5BDD3A1-BD6A-40CF-B455-FCF25005E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1524"/>
            <a:ext cx="3102379" cy="4128221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0D49CE0-F833-4AE4-8C40-C3BE96245F8A}"/>
              </a:ext>
            </a:extLst>
          </p:cNvPr>
          <p:cNvSpPr txBox="1"/>
          <p:nvPr/>
        </p:nvSpPr>
        <p:spPr>
          <a:xfrm>
            <a:off x="4174836" y="1976582"/>
            <a:ext cx="9790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??????????????????????????????????????????????????????????????????????????????????????????????????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3A9677-DADB-49C5-9833-BD292ADDAD5B}"/>
              </a:ext>
            </a:extLst>
          </p:cNvPr>
          <p:cNvSpPr txBox="1"/>
          <p:nvPr/>
        </p:nvSpPr>
        <p:spPr>
          <a:xfrm>
            <a:off x="6450968" y="1690688"/>
            <a:ext cx="252677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b="1" dirty="0"/>
              <a:t>ORGANIZAÇÃO;</a:t>
            </a:r>
          </a:p>
          <a:p>
            <a:pPr marL="285750" indent="-285750">
              <a:buFontTx/>
              <a:buChar char="-"/>
            </a:pPr>
            <a:endParaRPr lang="pt-BR" sz="2400" b="1" dirty="0"/>
          </a:p>
          <a:p>
            <a:pPr marL="285750" indent="-285750">
              <a:buFontTx/>
              <a:buChar char="-"/>
            </a:pPr>
            <a:r>
              <a:rPr lang="pt-BR" sz="2400" b="1" dirty="0"/>
              <a:t>RELEVÂNCIA;</a:t>
            </a:r>
          </a:p>
          <a:p>
            <a:pPr marL="285750" indent="-285750">
              <a:buFontTx/>
              <a:buChar char="-"/>
            </a:pPr>
            <a:endParaRPr lang="pt-BR" sz="2400" b="1" dirty="0"/>
          </a:p>
          <a:p>
            <a:pPr marL="285750" indent="-285750">
              <a:buFontTx/>
              <a:buChar char="-"/>
            </a:pPr>
            <a:r>
              <a:rPr lang="pt-BR" sz="2400" b="1" dirty="0"/>
              <a:t>PRIORIDADES;</a:t>
            </a:r>
          </a:p>
          <a:p>
            <a:pPr marL="285750" indent="-285750">
              <a:buFontTx/>
              <a:buChar char="-"/>
            </a:pPr>
            <a:endParaRPr lang="pt-BR" sz="2400" b="1" dirty="0"/>
          </a:p>
          <a:p>
            <a:pPr marL="285750" indent="-285750">
              <a:buFontTx/>
              <a:buChar char="-"/>
            </a:pPr>
            <a:r>
              <a:rPr lang="pt-BR" sz="2400" b="1" dirty="0"/>
              <a:t>CLAREZA;</a:t>
            </a:r>
          </a:p>
          <a:p>
            <a:pPr marL="285750" indent="-285750">
              <a:buFontTx/>
              <a:buChar char="-"/>
            </a:pPr>
            <a:endParaRPr lang="pt-BR" sz="2400" b="1" dirty="0"/>
          </a:p>
          <a:p>
            <a:pPr marL="285750" indent="-285750">
              <a:buFontTx/>
              <a:buChar char="-"/>
            </a:pPr>
            <a:r>
              <a:rPr lang="pt-BR" sz="2400" b="1" dirty="0"/>
              <a:t>VISUAL;</a:t>
            </a:r>
          </a:p>
          <a:p>
            <a:pPr marL="285750" indent="-285750">
              <a:buFontTx/>
              <a:buChar char="-"/>
            </a:pPr>
            <a:endParaRPr lang="pt-BR" sz="2400" b="1" dirty="0"/>
          </a:p>
          <a:p>
            <a:pPr marL="285750" indent="-285750">
              <a:buFontTx/>
              <a:buChar char="-"/>
            </a:pPr>
            <a:r>
              <a:rPr lang="pt-BR" sz="2400" b="1" dirty="0"/>
              <a:t>INTUITIVO.</a:t>
            </a:r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F64B43-2120-48AE-B52F-3F25EFCA0DF0}"/>
              </a:ext>
            </a:extLst>
          </p:cNvPr>
          <p:cNvSpPr txBox="1"/>
          <p:nvPr/>
        </p:nvSpPr>
        <p:spPr>
          <a:xfrm>
            <a:off x="8977746" y="5946900"/>
            <a:ext cx="311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PROATIVIDADE!!!</a:t>
            </a:r>
          </a:p>
        </p:txBody>
      </p:sp>
    </p:spTree>
    <p:extLst>
      <p:ext uri="{BB962C8B-B14F-4D97-AF65-F5344CB8AC3E}">
        <p14:creationId xmlns:p14="http://schemas.microsoft.com/office/powerpoint/2010/main" val="834029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CA803-367A-4EE5-A942-AB848D797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 leitura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5C4EC48-9A2E-4F6E-B28D-78707B909322}"/>
              </a:ext>
            </a:extLst>
          </p:cNvPr>
          <p:cNvSpPr txBox="1"/>
          <p:nvPr/>
        </p:nvSpPr>
        <p:spPr>
          <a:xfrm>
            <a:off x="339439" y="1690688"/>
            <a:ext cx="1978891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MODELO DE JOGO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1BD471-224C-4D45-B673-2479D177E58B}"/>
              </a:ext>
            </a:extLst>
          </p:cNvPr>
          <p:cNvSpPr txBox="1"/>
          <p:nvPr/>
        </p:nvSpPr>
        <p:spPr>
          <a:xfrm>
            <a:off x="2507676" y="1936909"/>
            <a:ext cx="273165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TREINAMENTO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DD32E7-6533-4757-A803-6B4E18DA9666}"/>
              </a:ext>
            </a:extLst>
          </p:cNvPr>
          <p:cNvSpPr txBox="1"/>
          <p:nvPr/>
        </p:nvSpPr>
        <p:spPr>
          <a:xfrm>
            <a:off x="5400971" y="1940062"/>
            <a:ext cx="208049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CONTEXTO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4E64DDB-4068-4F70-8D31-1674945D54DB}"/>
              </a:ext>
            </a:extLst>
          </p:cNvPr>
          <p:cNvSpPr txBox="1"/>
          <p:nvPr/>
        </p:nvSpPr>
        <p:spPr>
          <a:xfrm>
            <a:off x="7760862" y="1936908"/>
            <a:ext cx="136466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TÁTICA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A942783-79DE-43E9-A7BF-3787D036A2CF}"/>
              </a:ext>
            </a:extLst>
          </p:cNvPr>
          <p:cNvSpPr txBox="1"/>
          <p:nvPr/>
        </p:nvSpPr>
        <p:spPr>
          <a:xfrm>
            <a:off x="9404926" y="1936907"/>
            <a:ext cx="224213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ESTRATÉGIA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863B285-BF98-47EF-943E-7006AF0CA746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1328885" y="2767906"/>
            <a:ext cx="0" cy="80656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2F8248A-66F0-458F-B1A0-CA197FC325A6}"/>
              </a:ext>
            </a:extLst>
          </p:cNvPr>
          <p:cNvCxnSpPr>
            <a:cxnSpLocks/>
          </p:cNvCxnSpPr>
          <p:nvPr/>
        </p:nvCxnSpPr>
        <p:spPr>
          <a:xfrm flipH="1">
            <a:off x="1328885" y="3500582"/>
            <a:ext cx="9366823" cy="7389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E1754E42-45FE-4763-B7EF-A79644E69224}"/>
              </a:ext>
            </a:extLst>
          </p:cNvPr>
          <p:cNvCxnSpPr>
            <a:cxnSpLocks/>
          </p:cNvCxnSpPr>
          <p:nvPr/>
        </p:nvCxnSpPr>
        <p:spPr>
          <a:xfrm flipV="1">
            <a:off x="10689938" y="2521682"/>
            <a:ext cx="0" cy="9789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6A61E71C-ECB5-4EAD-8CAB-673C0F2AC6F9}"/>
              </a:ext>
            </a:extLst>
          </p:cNvPr>
          <p:cNvCxnSpPr>
            <a:cxnSpLocks/>
          </p:cNvCxnSpPr>
          <p:nvPr/>
        </p:nvCxnSpPr>
        <p:spPr>
          <a:xfrm flipV="1">
            <a:off x="8394701" y="2521682"/>
            <a:ext cx="0" cy="9789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76EDFC03-570A-49C6-BDDB-A3B3021B6BF9}"/>
              </a:ext>
            </a:extLst>
          </p:cNvPr>
          <p:cNvCxnSpPr>
            <a:cxnSpLocks/>
          </p:cNvCxnSpPr>
          <p:nvPr/>
        </p:nvCxnSpPr>
        <p:spPr>
          <a:xfrm flipV="1">
            <a:off x="6395029" y="2530918"/>
            <a:ext cx="0" cy="9789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C3F69C63-3BAA-44E7-A46F-09E889839238}"/>
              </a:ext>
            </a:extLst>
          </p:cNvPr>
          <p:cNvCxnSpPr>
            <a:cxnSpLocks/>
          </p:cNvCxnSpPr>
          <p:nvPr/>
        </p:nvCxnSpPr>
        <p:spPr>
          <a:xfrm flipV="1">
            <a:off x="3924302" y="2521682"/>
            <a:ext cx="0" cy="105279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riângulo isósceles 27">
            <a:extLst>
              <a:ext uri="{FF2B5EF4-FFF2-40B4-BE49-F238E27FC236}">
                <a16:creationId xmlns:a16="http://schemas.microsoft.com/office/drawing/2014/main" id="{558D4121-5AAE-4788-BD7D-4CCB5A01E0B8}"/>
              </a:ext>
            </a:extLst>
          </p:cNvPr>
          <p:cNvSpPr/>
          <p:nvPr/>
        </p:nvSpPr>
        <p:spPr>
          <a:xfrm rot="10800000">
            <a:off x="4206009" y="3851560"/>
            <a:ext cx="3779981" cy="655627"/>
          </a:xfrm>
          <a:prstGeom prst="triangle">
            <a:avLst>
              <a:gd name="adj" fmla="val 50489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5D9CA19-5A27-4637-AF26-F4611DD0C0D2}"/>
              </a:ext>
            </a:extLst>
          </p:cNvPr>
          <p:cNvSpPr/>
          <p:nvPr/>
        </p:nvSpPr>
        <p:spPr>
          <a:xfrm>
            <a:off x="4872180" y="4553371"/>
            <a:ext cx="2447637" cy="116955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pt-BR" sz="1600" b="1" dirty="0"/>
              <a:t>O olhar sem preconceito:</a:t>
            </a:r>
          </a:p>
          <a:p>
            <a:r>
              <a:rPr lang="pt-BR" dirty="0"/>
              <a:t>Bom ou ruim?</a:t>
            </a:r>
          </a:p>
          <a:p>
            <a:r>
              <a:rPr lang="pt-BR" dirty="0"/>
              <a:t>Feio ou bonito?</a:t>
            </a:r>
          </a:p>
          <a:p>
            <a:r>
              <a:rPr lang="pt-BR" dirty="0"/>
              <a:t>Quais suas referências? 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A268E2EC-E36F-46A3-AA43-785CA45BE10C}"/>
              </a:ext>
            </a:extLst>
          </p:cNvPr>
          <p:cNvSpPr/>
          <p:nvPr/>
        </p:nvSpPr>
        <p:spPr>
          <a:xfrm>
            <a:off x="11208330" y="6492875"/>
            <a:ext cx="877455" cy="338554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APPS?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6168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 DATALEICESTERCONTRA 110716">
            <a:hlinkClick r:id="" action="ppaction://media"/>
            <a:extLst>
              <a:ext uri="{FF2B5EF4-FFF2-40B4-BE49-F238E27FC236}">
                <a16:creationId xmlns:a16="http://schemas.microsoft.com/office/drawing/2014/main" id="{AB3DFD15-C639-4CFF-B3A2-DAAD397925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5175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B1403FA-821F-447B-A753-64E94DAD5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174567"/>
            <a:ext cx="11576482" cy="6503846"/>
          </a:xfrm>
        </p:spPr>
      </p:pic>
    </p:spTree>
    <p:extLst>
      <p:ext uri="{BB962C8B-B14F-4D97-AF65-F5344CB8AC3E}">
        <p14:creationId xmlns:p14="http://schemas.microsoft.com/office/powerpoint/2010/main" val="2519806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79672B4-B4EB-468E-9F06-73FC8CD32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9" y="232213"/>
            <a:ext cx="11356542" cy="63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63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CA903D8-CEE7-4440-B42C-516D3A14C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" y="274825"/>
            <a:ext cx="11268363" cy="63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986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537</Words>
  <Application>Microsoft Office PowerPoint</Application>
  <PresentationFormat>Widescreen</PresentationFormat>
  <Paragraphs>92</Paragraphs>
  <Slides>17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Agency FB</vt:lpstr>
      <vt:lpstr>Arial</vt:lpstr>
      <vt:lpstr>Bahnschrift SemiBold</vt:lpstr>
      <vt:lpstr>Calibri</vt:lpstr>
      <vt:lpstr>Calibri Light</vt:lpstr>
      <vt:lpstr>Tw Cen MT</vt:lpstr>
      <vt:lpstr>Tema do Office</vt:lpstr>
      <vt:lpstr>O Uso dos Dados na Produção de Conteúdo</vt:lpstr>
      <vt:lpstr>Apresentação do PowerPoint</vt:lpstr>
      <vt:lpstr>A confiabilidade dos dados esportivos</vt:lpstr>
      <vt:lpstr>Didática &amp; objetividade</vt:lpstr>
      <vt:lpstr>A leitura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 referências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Uso dos Dados na produção de conteúdo</dc:title>
  <dc:creator>Renato Rodrigues</dc:creator>
  <cp:lastModifiedBy>Emílio César Fialho</cp:lastModifiedBy>
  <cp:revision>35</cp:revision>
  <dcterms:created xsi:type="dcterms:W3CDTF">2020-07-20T23:14:44Z</dcterms:created>
  <dcterms:modified xsi:type="dcterms:W3CDTF">2020-07-25T01:56:15Z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